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4"/>
  </p:sldMasterIdLst>
  <p:notesMasterIdLst>
    <p:notesMasterId r:id="rId5"/>
  </p:notesMasterIdLst>
  <p:handoutMasterIdLst>
    <p:handoutMasterId r:id="rId6"/>
  </p:handoutMasterIdLst>
  <p:sldSz cx="12192000" cy="6858000"/>
  <p:notesSz cx="6799263" cy="9929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1164" userDrawn="1">
          <p15:clr>
            <a:srgbClr val="A4A3A4"/>
          </p15:clr>
        </p15:guide>
        <p15:guide id="2" orient="horz" pos="417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851"/>
    <a:srgbClr val="335374"/>
    <a:srgbClr val="003F71"/>
    <a:srgbClr val="6B7277"/>
    <a:srgbClr val="808080"/>
    <a:srgbClr val="005496"/>
    <a:srgbClr val="002A4B"/>
    <a:srgbClr val="F2F2F2"/>
    <a:srgbClr val="FFFFFF"/>
    <a:srgbClr val="87D6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055" autoAdjust="0"/>
    <p:restoredTop sz="95113" autoAdjust="0"/>
  </p:normalViewPr>
  <p:slideViewPr>
    <p:cSldViewPr snapToGrid="0">
      <p:cViewPr varScale="1">
        <p:scale>
          <a:sx n="114" d="100"/>
          <a:sy n="114" d="100"/>
        </p:scale>
        <p:origin x="126" y="156"/>
      </p:cViewPr>
      <p:guideLst>
        <p:guide pos="1164"/>
        <p:guide orient="horz" pos="4179"/>
      </p:guideLst>
    </p:cSldViewPr>
  </p:slideViewPr>
  <p:outlineViewPr>
    <p:cViewPr>
      <p:scale>
        <a:sx n="33" d="100"/>
        <a:sy n="33" d="100"/>
      </p:scale>
      <p:origin x="0" y="-708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3050"/>
    </p:cViewPr>
  </p:sorterViewPr>
  <p:notesViewPr>
    <p:cSldViewPr snapToGrid="0" showGuides="1">
      <p:cViewPr varScale="1">
        <p:scale>
          <a:sx n="79" d="100"/>
          <a:sy n="79" d="100"/>
        </p:scale>
        <p:origin x="3954" y="144"/>
      </p:cViewPr>
      <p:guideLst>
        <p:guide orient="horz" pos="3128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Autoliv General Presentation 2017</a:t>
            </a:r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Platshållare för datum 2"/>
          <p:cNvSpPr>
            <a:spLocks noGrp="1"/>
          </p:cNvSpPr>
          <p:nvPr>
            <p:ph type="dt" sz="quarter" idx="1"/>
          </p:nvPr>
        </p:nvSpPr>
        <p:spPr>
          <a:xfrm>
            <a:off x="3851342" y="47538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z="800" dirty="0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March 24, 2017</a:t>
            </a:r>
            <a:endParaRPr lang="en-US" sz="800" dirty="0">
              <a:solidFill>
                <a:schemeClr val="tx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2"/>
          </p:nvPr>
        </p:nvSpPr>
        <p:spPr>
          <a:xfrm>
            <a:off x="0" y="9378780"/>
            <a:ext cx="3104692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800" dirty="0">
              <a:solidFill>
                <a:schemeClr val="tx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3"/>
          </p:nvPr>
        </p:nvSpPr>
        <p:spPr>
          <a:xfrm>
            <a:off x="3104693" y="9378780"/>
            <a:ext cx="589878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algn="ctr"/>
            <a:fld id="{5FBA36DD-6363-4908-BC80-2051BEA1A2FB}" type="slidenum">
              <a:rPr lang="en-US" sz="800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en-US" sz="800">
              <a:solidFill>
                <a:schemeClr val="tx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Bildobjekt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0766" y="9626042"/>
            <a:ext cx="506328" cy="184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273205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037580" cy="4067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Autoliv General Presentation 2017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97299" y="36974"/>
            <a:ext cx="1500390" cy="406700"/>
          </a:xfrm>
          <a:prstGeom prst="rect">
            <a:avLst/>
          </a:prstGeom>
        </p:spPr>
        <p:txBody>
          <a:bodyPr vert="horz" lIns="91440" tIns="54000" rIns="91440" bIns="45720" rtlCol="0"/>
          <a:lstStyle>
            <a:lvl1pPr algn="r">
              <a:defRPr sz="800" i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March 24, 2017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75930"/>
            <a:ext cx="3068682" cy="3063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 i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068683" y="9575930"/>
            <a:ext cx="661898" cy="3063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800" i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F397B65-D359-4406-9331-554D6FBDAB0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7" name="Bildobjekt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766" y="9626042"/>
            <a:ext cx="506328" cy="184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24982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spcBef>
        <a:spcPts val="600"/>
      </a:spcBef>
      <a:defRPr sz="1200" kern="1200">
        <a:solidFill>
          <a:schemeClr val="tx2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360363" indent="-171450" algn="l" defTabSz="914400" rtl="0" eaLnBrk="1" latinLnBrk="0" hangingPunct="1">
      <a:spcBef>
        <a:spcPts val="600"/>
      </a:spcBef>
      <a:buFont typeface="Arial" panose="020B0604020202020204" pitchFamily="34" charset="0"/>
      <a:buChar char="•"/>
      <a:defRPr sz="1200" kern="1200">
        <a:solidFill>
          <a:schemeClr val="tx2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627063" indent="-171450" algn="l" defTabSz="914400" rtl="0" eaLnBrk="1" latinLnBrk="0" hangingPunct="1">
      <a:spcBef>
        <a:spcPts val="600"/>
      </a:spcBef>
      <a:buFont typeface="Helvetica Neue" panose="020B0500000000000000" pitchFamily="34" charset="0"/>
      <a:buChar char="–"/>
      <a:defRPr sz="1000" kern="1200">
        <a:solidFill>
          <a:schemeClr val="tx2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895350" indent="-177800" algn="l" defTabSz="914400" rtl="0" eaLnBrk="1" latinLnBrk="0" hangingPunct="1">
      <a:spcBef>
        <a:spcPts val="600"/>
      </a:spcBef>
      <a:buFont typeface="Helvetica Neue" panose="020B0500000000000000" pitchFamily="34" charset="0"/>
      <a:buChar char="–"/>
      <a:defRPr sz="1000" kern="1200">
        <a:solidFill>
          <a:schemeClr val="tx2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166813" indent="-171450" algn="l" defTabSz="914400" rtl="0" eaLnBrk="1" latinLnBrk="0" hangingPunct="1">
      <a:spcBef>
        <a:spcPts val="600"/>
      </a:spcBef>
      <a:buFont typeface="Helvetica Neue" panose="020B0500000000000000" pitchFamily="34" charset="0"/>
      <a:buChar char="–"/>
      <a:defRPr sz="1000" kern="1200">
        <a:solidFill>
          <a:schemeClr val="tx2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 mod="1">
    <p:ext uri="{620B2872-D7B9-4A21-9093-7833F8D536E1}">
      <p15:sldGuideLst xmlns:p15="http://schemas.microsoft.com/office/powerpoint/2012/main"/>
    </p:ext>
  </p:extLst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Placeholder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" r="29"/>
          <a:stretch>
            <a:fillRect/>
          </a:stretch>
        </p:blipFill>
        <p:spPr>
          <a:xfrm>
            <a:off x="1" y="0"/>
            <a:ext cx="12192000" cy="54900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" y="5490000"/>
            <a:ext cx="12192000" cy="136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14" name="Bildobjekt 8"/>
          <p:cNvPicPr preferRelativeResize="0"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8645" y="5979299"/>
            <a:ext cx="1596644" cy="540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1793" y="6367297"/>
            <a:ext cx="1260000" cy="216000"/>
          </a:xfrm>
        </p:spPr>
        <p:txBody>
          <a:bodyPr/>
          <a:lstStyle/>
          <a:p>
            <a:r>
              <a:rPr lang="en-US" noProof="0" smtClean="0"/>
              <a:t>March 24, 2017</a:t>
            </a:r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7282" y="6367297"/>
            <a:ext cx="4114800" cy="216000"/>
          </a:xfrm>
        </p:spPr>
        <p:txBody>
          <a:bodyPr/>
          <a:lstStyle/>
          <a:p>
            <a:r>
              <a:rPr lang="en-US" noProof="0" dirty="0" smtClean="0"/>
              <a:t>Autoliv General Presentation 2017</a:t>
            </a:r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733" y="6367297"/>
            <a:ext cx="396000" cy="216000"/>
          </a:xfrm>
        </p:spPr>
        <p:txBody>
          <a:bodyPr/>
          <a:lstStyle/>
          <a:p>
            <a:fld id="{7E74F4B1-9ADB-4B50-83D6-797B7B30BEA4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6685111" y="6368141"/>
            <a:ext cx="28448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54" tIns="45678" rIns="91354" bIns="45678">
            <a:spAutoFit/>
          </a:bodyPr>
          <a:lstStyle/>
          <a:p>
            <a:pPr algn="l"/>
            <a:r>
              <a:rPr lang="en-US" sz="800" spc="50" baseline="0" noProof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Autoliv Inc., All Rights Reserved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0" y="2206800"/>
            <a:ext cx="5544000" cy="26856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" y="5490000"/>
            <a:ext cx="12192000" cy="136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20" name="Bildobjekt 8"/>
          <p:cNvPicPr preferRelativeResize="0"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8645" y="5979299"/>
            <a:ext cx="1596644" cy="540000"/>
          </a:xfrm>
          <a:prstGeom prst="rect">
            <a:avLst/>
          </a:prstGeom>
        </p:spPr>
      </p:pic>
      <p:sp>
        <p:nvSpPr>
          <p:cNvPr id="21" name="Text Box 11"/>
          <p:cNvSpPr txBox="1">
            <a:spLocks noChangeArrowheads="1"/>
          </p:cNvSpPr>
          <p:nvPr/>
        </p:nvSpPr>
        <p:spPr bwMode="auto">
          <a:xfrm>
            <a:off x="6685111" y="6368141"/>
            <a:ext cx="28448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54" tIns="45678" rIns="91354" bIns="45678">
            <a:spAutoFit/>
          </a:bodyPr>
          <a:lstStyle/>
          <a:p>
            <a:pPr algn="l"/>
            <a:r>
              <a:rPr lang="en-US" sz="800" spc="50" baseline="0" noProof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Autoliv Inc., All Rights Reserved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" y="5490000"/>
            <a:ext cx="12192000" cy="136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23" name="Bildobjekt 8"/>
          <p:cNvPicPr preferRelativeResize="0"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8645" y="5979299"/>
            <a:ext cx="1596644" cy="540000"/>
          </a:xfrm>
          <a:prstGeom prst="rect">
            <a:avLst/>
          </a:prstGeom>
        </p:spPr>
      </p:pic>
      <p:sp>
        <p:nvSpPr>
          <p:cNvPr id="24" name="Text Box 11"/>
          <p:cNvSpPr txBox="1">
            <a:spLocks noChangeArrowheads="1"/>
          </p:cNvSpPr>
          <p:nvPr/>
        </p:nvSpPr>
        <p:spPr bwMode="auto">
          <a:xfrm>
            <a:off x="6685111" y="6368141"/>
            <a:ext cx="28448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54" tIns="45678" rIns="91354" bIns="45678">
            <a:spAutoFit/>
          </a:bodyPr>
          <a:lstStyle/>
          <a:p>
            <a:pPr algn="l"/>
            <a:r>
              <a:rPr lang="en-US" sz="800" spc="50" baseline="0" noProof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Autoliv Inc., All Rights Reserved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" y="5490000"/>
            <a:ext cx="12192000" cy="136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26" name="Bildobjekt 8"/>
          <p:cNvPicPr preferRelativeResize="0"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8645" y="5979299"/>
            <a:ext cx="1596644" cy="540000"/>
          </a:xfrm>
          <a:prstGeom prst="rect">
            <a:avLst/>
          </a:prstGeom>
        </p:spPr>
      </p:pic>
      <p:sp>
        <p:nvSpPr>
          <p:cNvPr id="27" name="Text Box 11"/>
          <p:cNvSpPr txBox="1">
            <a:spLocks noChangeArrowheads="1"/>
          </p:cNvSpPr>
          <p:nvPr/>
        </p:nvSpPr>
        <p:spPr bwMode="auto">
          <a:xfrm>
            <a:off x="6685111" y="6368141"/>
            <a:ext cx="28448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54" tIns="45678" rIns="91354" bIns="45678">
            <a:spAutoFit/>
          </a:bodyPr>
          <a:lstStyle/>
          <a:p>
            <a:pPr algn="l"/>
            <a:r>
              <a:rPr lang="en-US" sz="800" spc="50" baseline="0" noProof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Autoliv Inc., All Rights Reserved</a:t>
            </a:r>
          </a:p>
        </p:txBody>
      </p:sp>
      <p:sp>
        <p:nvSpPr>
          <p:cNvPr id="28" name="Rectangle 27"/>
          <p:cNvSpPr/>
          <p:nvPr/>
        </p:nvSpPr>
        <p:spPr>
          <a:xfrm>
            <a:off x="1" y="5490000"/>
            <a:ext cx="12192000" cy="136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29" name="Bildobjekt 8"/>
          <p:cNvPicPr preferRelativeResize="0"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8645" y="5979299"/>
            <a:ext cx="1596644" cy="540000"/>
          </a:xfrm>
          <a:prstGeom prst="rect">
            <a:avLst/>
          </a:prstGeom>
        </p:spPr>
      </p:pic>
      <p:sp>
        <p:nvSpPr>
          <p:cNvPr id="30" name="Text Box 11"/>
          <p:cNvSpPr txBox="1">
            <a:spLocks noChangeArrowheads="1"/>
          </p:cNvSpPr>
          <p:nvPr/>
        </p:nvSpPr>
        <p:spPr bwMode="auto">
          <a:xfrm>
            <a:off x="6685111" y="6368141"/>
            <a:ext cx="28448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54" tIns="45678" rIns="91354" bIns="45678">
            <a:spAutoFit/>
          </a:bodyPr>
          <a:lstStyle/>
          <a:p>
            <a:pPr algn="l"/>
            <a:r>
              <a:rPr lang="en-US" sz="800" spc="50" baseline="0" noProof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Autoliv Inc., All Rights Reserved</a:t>
            </a:r>
          </a:p>
        </p:txBody>
      </p:sp>
      <p:sp>
        <p:nvSpPr>
          <p:cNvPr id="31" name="Rectangle 30"/>
          <p:cNvSpPr/>
          <p:nvPr userDrawn="1"/>
        </p:nvSpPr>
        <p:spPr>
          <a:xfrm>
            <a:off x="1" y="5490000"/>
            <a:ext cx="12192000" cy="136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32" name="Bildobjekt 8"/>
          <p:cNvPicPr preferRelativeResize="0"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8645" y="5979299"/>
            <a:ext cx="1596644" cy="540000"/>
          </a:xfrm>
          <a:prstGeom prst="rect">
            <a:avLst/>
          </a:prstGeom>
        </p:spPr>
      </p:pic>
      <p:sp>
        <p:nvSpPr>
          <p:cNvPr id="33" name="Text Box 11"/>
          <p:cNvSpPr txBox="1">
            <a:spLocks noChangeArrowheads="1"/>
          </p:cNvSpPr>
          <p:nvPr userDrawn="1"/>
        </p:nvSpPr>
        <p:spPr bwMode="auto">
          <a:xfrm>
            <a:off x="6685111" y="6368141"/>
            <a:ext cx="28448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54" tIns="45678" rIns="91354" bIns="45678">
            <a:spAutoFit/>
          </a:bodyPr>
          <a:lstStyle/>
          <a:p>
            <a:pPr algn="l"/>
            <a:r>
              <a:rPr lang="en-US" sz="800" spc="50" baseline="0" noProof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Autoliv Inc., All Rights Reserved</a:t>
            </a:r>
          </a:p>
        </p:txBody>
      </p:sp>
      <p:sp>
        <p:nvSpPr>
          <p:cNvPr id="35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4526949"/>
            <a:ext cx="4877804" cy="2333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add job title</a:t>
            </a:r>
          </a:p>
        </p:txBody>
      </p:sp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6" y="4170420"/>
            <a:ext cx="4878504" cy="324000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 dirty="0"/>
              <a:t>Click to add name</a:t>
            </a:r>
          </a:p>
        </p:txBody>
      </p:sp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0" y="2200890"/>
            <a:ext cx="5544000" cy="1152000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3400" spc="-30" baseline="0">
                <a:solidFill>
                  <a:schemeClr val="bg1"/>
                </a:solidFill>
              </a:defRPr>
            </a:lvl1pPr>
          </a:lstStyle>
          <a:p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968036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 smtClean="0"/>
              <a:t>March 24, 2017</a:t>
            </a:r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 smtClean="0"/>
              <a:t>Autoliv General Presentation 2017</a:t>
            </a:r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4F4B1-9ADB-4B50-83D6-797B7B30BEA4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7" name="Text Placeholder 23"/>
          <p:cNvSpPr>
            <a:spLocks noGrp="1"/>
          </p:cNvSpPr>
          <p:nvPr>
            <p:ph type="body" sz="quarter" idx="17"/>
          </p:nvPr>
        </p:nvSpPr>
        <p:spPr>
          <a:xfrm>
            <a:off x="550863" y="824827"/>
            <a:ext cx="10556161" cy="49835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defRPr sz="3200">
                <a:solidFill>
                  <a:schemeClr val="accent1"/>
                </a:solidFill>
              </a:defRPr>
            </a:lvl1pPr>
            <a:lvl2pPr marL="361800" indent="0">
              <a:buNone/>
              <a:defRPr/>
            </a:lvl2pPr>
            <a:lvl3pPr marL="700200" indent="0">
              <a:buNone/>
              <a:defRPr/>
            </a:lvl3pPr>
            <a:lvl4pPr marL="1042200" indent="0">
              <a:buNone/>
              <a:defRPr/>
            </a:lvl4pPr>
            <a:lvl5pPr marL="1373400" indent="0">
              <a:buNone/>
              <a:defRPr/>
            </a:lvl5pPr>
          </a:lstStyle>
          <a:p>
            <a:pPr lvl="0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8539039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0000" y="5555010"/>
            <a:ext cx="1926000" cy="642295"/>
          </a:xfrm>
          <a:prstGeom prst="rect">
            <a:avLst/>
          </a:prstGeom>
        </p:spPr>
      </p:pic>
      <p:sp>
        <p:nvSpPr>
          <p:cNvPr id="7" name="textruta 11"/>
          <p:cNvSpPr txBox="1"/>
          <p:nvPr/>
        </p:nvSpPr>
        <p:spPr>
          <a:xfrm>
            <a:off x="704185" y="4423104"/>
            <a:ext cx="3253135" cy="13388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000" spc="-100" baseline="0" noProof="0" dirty="0">
                <a:solidFill>
                  <a:schemeClr val="bg1"/>
                </a:solidFill>
              </a:rPr>
              <a:t>Each year, Autoliv’s</a:t>
            </a:r>
            <a:br>
              <a:rPr lang="en-US" sz="3000" spc="-100" baseline="0" noProof="0" dirty="0">
                <a:solidFill>
                  <a:schemeClr val="bg1"/>
                </a:solidFill>
              </a:rPr>
            </a:br>
            <a:r>
              <a:rPr lang="en-US" sz="3000" spc="-100" baseline="0" noProof="0" dirty="0">
                <a:solidFill>
                  <a:schemeClr val="bg1"/>
                </a:solidFill>
              </a:rPr>
              <a:t>products save over</a:t>
            </a:r>
            <a:br>
              <a:rPr lang="en-US" sz="3000" spc="-100" baseline="0" noProof="0" dirty="0">
                <a:solidFill>
                  <a:schemeClr val="bg1"/>
                </a:solidFill>
              </a:rPr>
            </a:br>
            <a:r>
              <a:rPr lang="en-US" sz="3000" spc="-100" baseline="0" noProof="0" dirty="0">
                <a:solidFill>
                  <a:schemeClr val="bg1"/>
                </a:solidFill>
              </a:rPr>
              <a:t>30,000 lives </a:t>
            </a:r>
          </a:p>
        </p:txBody>
      </p:sp>
      <p:cxnSp>
        <p:nvCxnSpPr>
          <p:cNvPr id="8" name="Rak 13"/>
          <p:cNvCxnSpPr/>
          <p:nvPr/>
        </p:nvCxnSpPr>
        <p:spPr>
          <a:xfrm>
            <a:off x="815826" y="5733691"/>
            <a:ext cx="1190890" cy="0"/>
          </a:xfrm>
          <a:prstGeom prst="line">
            <a:avLst/>
          </a:prstGeom>
          <a:ln w="4445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ubrik 1"/>
          <p:cNvSpPr txBox="1">
            <a:spLocks/>
          </p:cNvSpPr>
          <p:nvPr/>
        </p:nvSpPr>
        <p:spPr>
          <a:xfrm>
            <a:off x="695909" y="5922922"/>
            <a:ext cx="2519771" cy="43315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 spc="-100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800" spc="0" noProof="0" dirty="0"/>
              <a:t>autoliv.com</a:t>
            </a:r>
          </a:p>
        </p:txBody>
      </p:sp>
      <p:cxnSp>
        <p:nvCxnSpPr>
          <p:cNvPr id="12" name="Rak 13"/>
          <p:cNvCxnSpPr/>
          <p:nvPr/>
        </p:nvCxnSpPr>
        <p:spPr>
          <a:xfrm>
            <a:off x="815826" y="5733691"/>
            <a:ext cx="1190890" cy="0"/>
          </a:xfrm>
          <a:prstGeom prst="line">
            <a:avLst/>
          </a:prstGeom>
          <a:ln w="4445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ak 13"/>
          <p:cNvCxnSpPr/>
          <p:nvPr userDrawn="1"/>
        </p:nvCxnSpPr>
        <p:spPr>
          <a:xfrm>
            <a:off x="815826" y="5733691"/>
            <a:ext cx="1190890" cy="0"/>
          </a:xfrm>
          <a:prstGeom prst="line">
            <a:avLst/>
          </a:prstGeom>
          <a:ln w="4445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7318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emf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objekt 8"/>
          <p:cNvPicPr preferRelativeResize="0"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3344" y="6318267"/>
            <a:ext cx="936000" cy="316564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1793" y="6480000"/>
            <a:ext cx="1260000" cy="216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i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noProof="0" smtClean="0"/>
              <a:t>March 24, 2017</a:t>
            </a:r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7282" y="6480000"/>
            <a:ext cx="4680000" cy="216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 i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noProof="0" dirty="0" smtClean="0"/>
              <a:t>Autoliv General Presentation 2017</a:t>
            </a:r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733" y="6480000"/>
            <a:ext cx="396000" cy="216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 i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7E74F4B1-9ADB-4B50-83D6-797B7B30BEA4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9" name="Text Box 11"/>
          <p:cNvSpPr txBox="1">
            <a:spLocks noChangeArrowheads="1"/>
          </p:cNvSpPr>
          <p:nvPr userDrawn="1"/>
        </p:nvSpPr>
        <p:spPr bwMode="auto">
          <a:xfrm>
            <a:off x="6685111" y="6491051"/>
            <a:ext cx="28448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54" tIns="45678" rIns="91354" bIns="45678">
            <a:spAutoFit/>
          </a:bodyPr>
          <a:lstStyle/>
          <a:p>
            <a:pPr algn="l"/>
            <a:r>
              <a:rPr lang="en-US" sz="800" spc="50" baseline="0" noProof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Autoliv Inc., All Rights Reserved</a:t>
            </a:r>
          </a:p>
        </p:txBody>
      </p:sp>
      <p:pic>
        <p:nvPicPr>
          <p:cNvPr id="12" name="Bildobjekt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652"/>
            <a:ext cx="12192000" cy="304800"/>
          </a:xfrm>
          <a:prstGeom prst="rect">
            <a:avLst/>
          </a:prstGeom>
        </p:spPr>
      </p:pic>
      <p:pic>
        <p:nvPicPr>
          <p:cNvPr id="14" name="Bildobjekt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652"/>
            <a:ext cx="12192000" cy="304800"/>
          </a:xfrm>
          <a:prstGeom prst="rect">
            <a:avLst/>
          </a:prstGeom>
        </p:spPr>
      </p:pic>
      <p:pic>
        <p:nvPicPr>
          <p:cNvPr id="17" name="Bildobjekt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652"/>
            <a:ext cx="12192000" cy="304800"/>
          </a:xfrm>
          <a:prstGeom prst="rect">
            <a:avLst/>
          </a:prstGeom>
        </p:spPr>
      </p:pic>
      <p:pic>
        <p:nvPicPr>
          <p:cNvPr id="20" name="Bildobjekt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652"/>
            <a:ext cx="12192000" cy="304800"/>
          </a:xfrm>
          <a:prstGeom prst="rect">
            <a:avLst/>
          </a:prstGeom>
        </p:spPr>
      </p:pic>
      <p:pic>
        <p:nvPicPr>
          <p:cNvPr id="23" name="Bildobjekt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652"/>
            <a:ext cx="12192000" cy="304800"/>
          </a:xfrm>
          <a:prstGeom prst="rect">
            <a:avLst/>
          </a:prstGeom>
        </p:spPr>
      </p:pic>
      <p:pic>
        <p:nvPicPr>
          <p:cNvPr id="26" name="Bildobjekt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652"/>
            <a:ext cx="12192000" cy="304800"/>
          </a:xfrm>
          <a:prstGeom prst="rect">
            <a:avLst/>
          </a:prstGeom>
        </p:spPr>
      </p:pic>
      <p:pic>
        <p:nvPicPr>
          <p:cNvPr id="29" name="Bildobjekt 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652"/>
            <a:ext cx="12192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959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7" r:id="rId3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5000"/>
        </a:lnSpc>
        <a:spcBef>
          <a:spcPts val="900"/>
        </a:spcBef>
        <a:spcAft>
          <a:spcPts val="600"/>
        </a:spcAft>
        <a:buClr>
          <a:schemeClr val="accent1"/>
        </a:buClr>
        <a:buFont typeface="Wingdings" panose="05000000000000000000" pitchFamily="2" charset="2"/>
        <a:buChar char="§"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590400" indent="-228600" algn="l" defTabSz="914400" rtl="0" eaLnBrk="1" latinLnBrk="0" hangingPunct="1">
        <a:lnSpc>
          <a:spcPct val="95000"/>
        </a:lnSpc>
        <a:spcBef>
          <a:spcPts val="0"/>
        </a:spcBef>
        <a:spcAft>
          <a:spcPts val="300"/>
        </a:spcAft>
        <a:buClr>
          <a:schemeClr val="accent1"/>
        </a:buClr>
        <a:buFont typeface="Arial" panose="020B0604020202020204" pitchFamily="34" charset="0"/>
        <a:buChar char="−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928800" indent="-228600" algn="l" defTabSz="914400" rtl="0" eaLnBrk="1" latinLnBrk="0" hangingPunct="1">
        <a:lnSpc>
          <a:spcPct val="95000"/>
        </a:lnSpc>
        <a:spcBef>
          <a:spcPts val="0"/>
        </a:spcBef>
        <a:spcAft>
          <a:spcPts val="300"/>
        </a:spcAft>
        <a:buClr>
          <a:schemeClr val="accent1"/>
        </a:buClr>
        <a:buFont typeface="Arial" panose="020B0604020202020204" pitchFamily="34" charset="0"/>
        <a:buChar char="−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270800" indent="-228600" algn="l" defTabSz="914400" rtl="0" eaLnBrk="1" latinLnBrk="0" hangingPunct="1">
        <a:lnSpc>
          <a:spcPct val="95000"/>
        </a:lnSpc>
        <a:spcBef>
          <a:spcPts val="0"/>
        </a:spcBef>
        <a:spcAft>
          <a:spcPts val="300"/>
        </a:spcAft>
        <a:buClr>
          <a:schemeClr val="accent1"/>
        </a:buClr>
        <a:buFont typeface="Arial" panose="020B0604020202020204" pitchFamily="34" charset="0"/>
        <a:buChar char="−"/>
        <a:defRPr sz="1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602000" indent="-228600" algn="l" defTabSz="914400" rtl="0" eaLnBrk="1" latinLnBrk="0" hangingPunct="1">
        <a:lnSpc>
          <a:spcPct val="95000"/>
        </a:lnSpc>
        <a:spcBef>
          <a:spcPts val="0"/>
        </a:spcBef>
        <a:spcAft>
          <a:spcPts val="300"/>
        </a:spcAft>
        <a:buClr>
          <a:schemeClr val="accent1"/>
        </a:buClr>
        <a:buFont typeface="Arial" panose="020B0604020202020204" pitchFamily="34" charset="0"/>
        <a:buChar char="−"/>
        <a:defRPr sz="1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0" orient="horz" pos="3816" userDrawn="1">
          <p15:clr>
            <a:srgbClr val="F26B43"/>
          </p15:clr>
        </p15:guide>
        <p15:guide id="1" pos="347" userDrawn="1">
          <p15:clr>
            <a:srgbClr val="F26B43"/>
          </p15:clr>
        </p15:guide>
      </p15:sldGuideLst>
    </p:ext>
  </p:extLst>
</p:sldMaster>
</file>

<file path=ppt/theme/theme1.xml><?xml version="1.0" encoding="utf-8"?>
<a:theme xmlns:a="http://schemas.openxmlformats.org/drawingml/2006/main" name="Autoliv">
  <a:themeElements>
    <a:clrScheme name="Autoliv">
      <a:dk1>
        <a:srgbClr val="474C4F"/>
      </a:dk1>
      <a:lt1>
        <a:srgbClr val="FFFFFF"/>
      </a:lt1>
      <a:dk2>
        <a:srgbClr val="000000"/>
      </a:dk2>
      <a:lt2>
        <a:srgbClr val="7DB03C"/>
      </a:lt2>
      <a:accent1>
        <a:srgbClr val="005496"/>
      </a:accent1>
      <a:accent2>
        <a:srgbClr val="009FE3"/>
      </a:accent2>
      <a:accent3>
        <a:srgbClr val="99D8F4"/>
      </a:accent3>
      <a:accent4>
        <a:srgbClr val="702A74"/>
      </a:accent4>
      <a:accent5>
        <a:srgbClr val="E3051B"/>
      </a:accent5>
      <a:accent6>
        <a:srgbClr val="FBBB21"/>
      </a:accent6>
      <a:hlink>
        <a:srgbClr val="009FE3"/>
      </a:hlink>
      <a:folHlink>
        <a:srgbClr val="99BBD5"/>
      </a:folHlink>
    </a:clrScheme>
    <a:fontScheme name="Autoliv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0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36000" tIns="36000" rIns="36000" bIns="36000" rtlCol="0" anchor="ctr" anchorCtr="0">
        <a:spAutoFit/>
      </a:bodyPr>
      <a:lstStyle>
        <a:defPPr marL="230400" indent="-230400">
          <a:lnSpc>
            <a:spcPct val="95000"/>
          </a:lnSpc>
          <a:buClr>
            <a:schemeClr val="accent1"/>
          </a:buClr>
          <a:buFont typeface="Wingdings" panose="05000000000000000000" pitchFamily="2" charset="2"/>
          <a:buChar char="§"/>
          <a:defRPr sz="2000" dirty="0" err="1" smtClean="0">
            <a:solidFill>
              <a:schemeClr val="tx1">
                <a:lumMod val="50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LV presentation.potx" id="{44B539CD-F24F-4B5A-AF6D-0DD734694E38}" vid="{99D8E31F-A1FF-4170-B349-A75A79839948}"/>
    </a:ext>
  </a:extLst>
</a:theme>
</file>

<file path=ppt/theme/theme2.xml><?xml version="1.0" encoding="utf-8"?>
<a:theme xmlns:a="http://schemas.openxmlformats.org/drawingml/2006/main" name="Office Theme">
  <a:themeElements>
    <a:clrScheme name="Autoliv 17 aug">
      <a:dk1>
        <a:srgbClr val="91989C"/>
      </a:dk1>
      <a:lt1>
        <a:srgbClr val="FFFFFF"/>
      </a:lt1>
      <a:dk2>
        <a:srgbClr val="000000"/>
      </a:dk2>
      <a:lt2>
        <a:srgbClr val="7DB03C"/>
      </a:lt2>
      <a:accent1>
        <a:srgbClr val="005496"/>
      </a:accent1>
      <a:accent2>
        <a:srgbClr val="009FE3"/>
      </a:accent2>
      <a:accent3>
        <a:srgbClr val="99D8F4"/>
      </a:accent3>
      <a:accent4>
        <a:srgbClr val="702A74"/>
      </a:accent4>
      <a:accent5>
        <a:srgbClr val="E3051B"/>
      </a:accent5>
      <a:accent6>
        <a:srgbClr val="FBBB21"/>
      </a:accent6>
      <a:hlink>
        <a:srgbClr val="009FE3"/>
      </a:hlink>
      <a:folHlink>
        <a:srgbClr val="99BBD5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ema">
  <a:themeElements>
    <a:clrScheme name="Autoliv 17 aug">
      <a:dk1>
        <a:srgbClr val="91989C"/>
      </a:dk1>
      <a:lt1>
        <a:srgbClr val="FFFFFF"/>
      </a:lt1>
      <a:dk2>
        <a:srgbClr val="000000"/>
      </a:dk2>
      <a:lt2>
        <a:srgbClr val="7DB03C"/>
      </a:lt2>
      <a:accent1>
        <a:srgbClr val="005496"/>
      </a:accent1>
      <a:accent2>
        <a:srgbClr val="009FE3"/>
      </a:accent2>
      <a:accent3>
        <a:srgbClr val="99D8F4"/>
      </a:accent3>
      <a:accent4>
        <a:srgbClr val="702A74"/>
      </a:accent4>
      <a:accent5>
        <a:srgbClr val="E3051B"/>
      </a:accent5>
      <a:accent6>
        <a:srgbClr val="FBBB21"/>
      </a:accent6>
      <a:hlink>
        <a:srgbClr val="009FE3"/>
      </a:hlink>
      <a:folHlink>
        <a:srgbClr val="99BBD5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E26274DA2244544AECB7DA0FE328074" ma:contentTypeVersion="6" ma:contentTypeDescription="Create a new document." ma:contentTypeScope="" ma:versionID="24a85b3c35ad3414fabe44f2223db083">
  <xsd:schema xmlns:xsd="http://www.w3.org/2001/XMLSchema" xmlns:xs="http://www.w3.org/2001/XMLSchema" xmlns:p="http://schemas.microsoft.com/office/2006/metadata/properties" xmlns:ns1="http://schemas.microsoft.com/sharepoint/v3" xmlns:ns2="682f6bf9-3ecb-412a-8ab2-32cc2720e371" xmlns:ns3="9b763500-6eb8-456c-a4dd-dbef261a76a2" targetNamespace="http://schemas.microsoft.com/office/2006/metadata/properties" ma:root="true" ma:fieldsID="083e422e35f6fb6253b2b3a449aca566" ns1:_="" ns2:_="" ns3:_="">
    <xsd:import namespace="http://schemas.microsoft.com/sharepoint/v3"/>
    <xsd:import namespace="682f6bf9-3ecb-412a-8ab2-32cc2720e371"/>
    <xsd:import namespace="9b763500-6eb8-456c-a4dd-dbef261a76a2"/>
    <xsd:element name="properties">
      <xsd:complexType>
        <xsd:sequence>
          <xsd:element name="documentManagement">
            <xsd:complexType>
              <xsd:all>
                <xsd:element ref="ns2:Category" minOccurs="0"/>
                <xsd:element ref="ns3:Topic" minOccurs="0"/>
                <xsd:element ref="ns1:Language" minOccurs="0"/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Language" ma:index="4" nillable="true" ma:displayName="Language" ma:default="English" ma:internalName="Language">
      <xsd:simpleType>
        <xsd:union memberTypes="dms:Text">
          <xsd:simpleType>
            <xsd:restriction base="dms:Choice">
              <xsd:enumeration value="Arabic (Saudi Arabia)"/>
              <xsd:enumeration value="Bulgarian (Bulgaria)"/>
              <xsd:enumeration value="Chinese (Hong Kong S.A.R.)"/>
              <xsd:enumeration value="Chinese (People's Republic of China)"/>
              <xsd:enumeration value="Chinese (Taiwan)"/>
              <xsd:enumeration value="Croatian (Croatia)"/>
              <xsd:enumeration value="Czech (Czech Republic)"/>
              <xsd:enumeration value="Danish (Denmark)"/>
              <xsd:enumeration value="Dutch (Netherlands)"/>
              <xsd:enumeration value="English"/>
              <xsd:enumeration value="Estonian (Estonia)"/>
              <xsd:enumeration value="Finnish (Finland)"/>
              <xsd:enumeration value="French (France)"/>
              <xsd:enumeration value="German (Germany)"/>
              <xsd:enumeration value="Greek (Greece)"/>
              <xsd:enumeration value="Hebrew (Israel)"/>
              <xsd:enumeration value="Hindi (India)"/>
              <xsd:enumeration value="Hungarian (Hungary)"/>
              <xsd:enumeration value="Indonesian (Indonesia)"/>
              <xsd:enumeration value="Italian (Italy)"/>
              <xsd:enumeration value="Japanese (Japan)"/>
              <xsd:enumeration value="Korean (Korea)"/>
              <xsd:enumeration value="Latvian (Latvia)"/>
              <xsd:enumeration value="Lithuanian (Lithuania)"/>
              <xsd:enumeration value="Malay (Malaysia)"/>
              <xsd:enumeration value="Norwegian (Bokmal) (Norway)"/>
              <xsd:enumeration value="Polish (Poland)"/>
              <xsd:enumeration value="Portuguese (Brazil)"/>
              <xsd:enumeration value="Portuguese (Portugal)"/>
              <xsd:enumeration value="Romanian (Romania)"/>
              <xsd:enumeration value="Russian (Russia)"/>
              <xsd:enumeration value="Serbian (Latin) (Serbia)"/>
              <xsd:enumeration value="Slovak (Slovakia)"/>
              <xsd:enumeration value="Slovenian (Slovenia)"/>
              <xsd:enumeration value="Spanish (Spain)"/>
              <xsd:enumeration value="Swedish (Sweden)"/>
              <xsd:enumeration value="Thai (Thailand)"/>
              <xsd:enumeration value="Turkish (Turkey)"/>
              <xsd:enumeration value="Ukrainian (Ukraine)"/>
              <xsd:enumeration value="Urdu (Islamic Republic of Pakistan)"/>
              <xsd:enumeration value="Vietnamese (Vietnam)"/>
            </xsd:restriction>
          </xsd:simpleType>
        </xsd:union>
      </xsd:simpleType>
    </xsd:element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2f6bf9-3ecb-412a-8ab2-32cc2720e371" elementFormDefault="qualified">
    <xsd:import namespace="http://schemas.microsoft.com/office/2006/documentManagement/types"/>
    <xsd:import namespace="http://schemas.microsoft.com/office/infopath/2007/PartnerControls"/>
    <xsd:element name="Category" ma:index="2" nillable="true" ma:displayName="Category" ma:format="Dropdown" ma:internalName="Category">
      <xsd:simpleType>
        <xsd:restriction base="dms:Choice">
          <xsd:enumeration value="Templates"/>
          <xsd:enumeration value="Auto Safety"/>
          <xsd:enumeration value="Best Practices"/>
          <xsd:enumeration value="On Target"/>
          <xsd:enumeration value="Others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763500-6eb8-456c-a4dd-dbef261a76a2" elementFormDefault="qualified">
    <xsd:import namespace="http://schemas.microsoft.com/office/2006/documentManagement/types"/>
    <xsd:import namespace="http://schemas.microsoft.com/office/infopath/2007/PartnerControls"/>
    <xsd:element name="Topic" ma:index="3" nillable="true" ma:displayName="Topic" ma:format="Dropdown" ma:internalName="Topic">
      <xsd:simpleType>
        <xsd:restriction base="dms:Choice">
          <xsd:enumeration value="Auto Safety"/>
          <xsd:enumeration value="Facility Posters"/>
          <xsd:enumeration value="PDD Training"/>
          <xsd:enumeration value="Photos"/>
          <xsd:enumeration value="Travel Request Training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2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ategory xmlns="682f6bf9-3ecb-412a-8ab2-32cc2720e371">Others</Category>
    <Language xmlns="http://schemas.microsoft.com/sharepoint/v3">English</Language>
    <Topic xmlns="9b763500-6eb8-456c-a4dd-dbef261a76a2" xsi:nil="true"/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7F8D69D-D168-4C3D-8799-AF4EC2D5294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82f6bf9-3ecb-412a-8ab2-32cc2720e371"/>
    <ds:schemaRef ds:uri="9b763500-6eb8-456c-a4dd-dbef261a76a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49068C1-CDFA-4FCC-89A8-32998777623D}">
  <ds:schemaRefs>
    <ds:schemaRef ds:uri="http://www.w3.org/XML/1998/namespace"/>
    <ds:schemaRef ds:uri="http://purl.org/dc/dcmitype/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9b763500-6eb8-456c-a4dd-dbef261a76a2"/>
    <ds:schemaRef ds:uri="682f6bf9-3ecb-412a-8ab2-32cc2720e371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66B9EAF3-28D0-4592-A9D2-6364F4E06FA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9270</TotalTime>
  <Words>0</Words>
  <Application>Microsoft Office PowerPoint</Application>
  <PresentationFormat>Widescreen</PresentationFormat>
  <Paragraphs>0</Paragraphs>
  <Slides>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4" baseType="lpstr">
      <vt:lpstr>Helvetica Neue</vt:lpstr>
      <vt:lpstr>Arial</vt:lpstr>
      <vt:lpstr>Wingdings</vt:lpstr>
      <vt:lpstr>Autoliv</vt:lpstr>
    </vt:vector>
  </TitlesOfParts>
  <Company>Autoliv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Autoliv General Presentation</dc:title>
  <dc:creator>Elisabeth Rasin</dc:creator>
  <cp:lastModifiedBy>Yujin Wang</cp:lastModifiedBy>
  <cp:revision>263</cp:revision>
  <cp:lastPrinted>2017-03-23T13:41:35Z</cp:lastPrinted>
  <dcterms:created xsi:type="dcterms:W3CDTF">2016-12-04T20:58:47Z</dcterms:created>
  <dcterms:modified xsi:type="dcterms:W3CDTF">2018-06-04T02:07:04Z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5865366</vt:lpwstr>
  </property>
  <property fmtid="{D5CDD505-2E9C-101B-9397-08002B2CF9AE}" pid="3" name="NXTAG2">
    <vt:lpwstr>000800903a000000000001023700</vt:lpwstr>
  </property>
  <property fmtid="{D5CDD505-2E9C-101B-9397-08002B2CF9AE}" pid="4" name="NXPowerLiteSettings">
    <vt:lpwstr>F7000400038000</vt:lpwstr>
  </property>
  <property fmtid="{D5CDD505-2E9C-101B-9397-08002B2CF9AE}" pid="5" name="NXPowerLiteVersion">
    <vt:lpwstr>D5.0.8</vt:lpwstr>
  </property>
  <property fmtid="{D5CDD505-2E9C-101B-9397-08002B2CF9AE}" pid="6" name="ContentTypeId">
    <vt:lpwstr>0x0101003E26274DA2244544AECB7DA0FE328074</vt:lpwstr>
  </property>
</Properties>
</file>